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8"/>
  </p:handoutMasterIdLst>
  <p:sldIdLst>
    <p:sldId id="256" r:id="rId2"/>
    <p:sldId id="258" r:id="rId3"/>
    <p:sldId id="259" r:id="rId4"/>
    <p:sldId id="273" r:id="rId5"/>
    <p:sldId id="274" r:id="rId6"/>
    <p:sldId id="261" r:id="rId7"/>
    <p:sldId id="263" r:id="rId8"/>
    <p:sldId id="270" r:id="rId9"/>
    <p:sldId id="271" r:id="rId10"/>
    <p:sldId id="262" r:id="rId11"/>
    <p:sldId id="268" r:id="rId12"/>
    <p:sldId id="269" r:id="rId13"/>
    <p:sldId id="272" r:id="rId14"/>
    <p:sldId id="265" r:id="rId15"/>
    <p:sldId id="267" r:id="rId16"/>
    <p:sldId id="266" r:id="rId17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1C5F1-1845-420F-9B7D-EBFBC28C7A93}" type="datetimeFigureOut">
              <a:rPr lang="en-GB" smtClean="0"/>
              <a:pPr/>
              <a:t>29/11/2013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C434B-FBD2-4961-889D-57DE48446B5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74C2-7076-4B69-A429-0753AB1C8108}" type="datetimeFigureOut">
              <a:rPr lang="en-GB" smtClean="0"/>
              <a:pPr/>
              <a:t>29/11/2013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3EB1-B83E-4621-8CD7-E4FB769B28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74C2-7076-4B69-A429-0753AB1C8108}" type="datetimeFigureOut">
              <a:rPr lang="en-GB" smtClean="0"/>
              <a:pPr/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3EB1-B83E-4621-8CD7-E4FB769B28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74C2-7076-4B69-A429-0753AB1C8108}" type="datetimeFigureOut">
              <a:rPr lang="en-GB" smtClean="0"/>
              <a:pPr/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3EB1-B83E-4621-8CD7-E4FB769B28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74C2-7076-4B69-A429-0753AB1C8108}" type="datetimeFigureOut">
              <a:rPr lang="en-GB" smtClean="0"/>
              <a:pPr/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3EB1-B83E-4621-8CD7-E4FB769B28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74C2-7076-4B69-A429-0753AB1C8108}" type="datetimeFigureOut">
              <a:rPr lang="en-GB" smtClean="0"/>
              <a:pPr/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3EB1-B83E-4621-8CD7-E4FB769B28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74C2-7076-4B69-A429-0753AB1C8108}" type="datetimeFigureOut">
              <a:rPr lang="en-GB" smtClean="0"/>
              <a:pPr/>
              <a:t>29/11/2013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3EB1-B83E-4621-8CD7-E4FB769B28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74C2-7076-4B69-A429-0753AB1C8108}" type="datetimeFigureOut">
              <a:rPr lang="en-GB" smtClean="0"/>
              <a:pPr/>
              <a:t>29/11/2013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3EB1-B83E-4621-8CD7-E4FB769B28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74C2-7076-4B69-A429-0753AB1C8108}" type="datetimeFigureOut">
              <a:rPr lang="en-GB" smtClean="0"/>
              <a:pPr/>
              <a:t>29/11/2013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3EB1-B83E-4621-8CD7-E4FB769B28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74C2-7076-4B69-A429-0753AB1C8108}" type="datetimeFigureOut">
              <a:rPr lang="en-GB" smtClean="0"/>
              <a:pPr/>
              <a:t>29/11/2013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3EB1-B83E-4621-8CD7-E4FB769B28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74C2-7076-4B69-A429-0753AB1C8108}" type="datetimeFigureOut">
              <a:rPr lang="en-GB" smtClean="0"/>
              <a:pPr/>
              <a:t>29/11/2013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3EB1-B83E-4621-8CD7-E4FB769B28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74C2-7076-4B69-A429-0753AB1C8108}" type="datetimeFigureOut">
              <a:rPr lang="en-GB" smtClean="0"/>
              <a:pPr/>
              <a:t>29/11/2013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1AD3EB1-B83E-4621-8CD7-E4FB769B28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7A74C2-7076-4B69-A429-0753AB1C8108}" type="datetimeFigureOut">
              <a:rPr lang="en-GB" smtClean="0"/>
              <a:pPr/>
              <a:t>29/11/2013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AD3EB1-B83E-4621-8CD7-E4FB769B28E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Welford on Avon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Neighbourhood Development Plan</a:t>
            </a:r>
          </a:p>
          <a:p>
            <a:r>
              <a:rPr lang="en-GB" dirty="0" smtClean="0"/>
              <a:t>December 1</a:t>
            </a:r>
            <a:r>
              <a:rPr lang="en-GB" baseline="30000" dirty="0" smtClean="0"/>
              <a:t>st</a:t>
            </a:r>
            <a:r>
              <a:rPr lang="en-GB" dirty="0" smtClean="0"/>
              <a:t>, 2013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Neighbourhood Plan</a:t>
            </a:r>
            <a:br>
              <a:rPr lang="en-GB" dirty="0" smtClean="0"/>
            </a:br>
            <a:r>
              <a:rPr lang="en-GB" sz="3100" dirty="0" smtClean="0"/>
              <a:t>New Policy Area 1 – Dark Skies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Select key parish dark sky locations</a:t>
            </a:r>
          </a:p>
          <a:p>
            <a:r>
              <a:rPr lang="en-GB" dirty="0" smtClean="0"/>
              <a:t>Seek designated dark sky site approval from UK Dark Sky Discovery Partnership</a:t>
            </a:r>
          </a:p>
          <a:p>
            <a:r>
              <a:rPr lang="en-GB" dirty="0" smtClean="0"/>
              <a:t>Broad prevention of light pollution from business and individual residences (new and existing)</a:t>
            </a:r>
          </a:p>
        </p:txBody>
      </p:sp>
      <p:pic>
        <p:nvPicPr>
          <p:cNvPr id="4" name="Picture 3" descr="w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4443" y="0"/>
            <a:ext cx="859557" cy="1073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Neighbourhood Plan</a:t>
            </a:r>
            <a:br>
              <a:rPr lang="en-GB" dirty="0" smtClean="0"/>
            </a:br>
            <a:r>
              <a:rPr lang="en-GB" sz="3100" dirty="0" smtClean="0"/>
              <a:t>New Policy Area 2 – Green Buffers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Maintain distinct separation with Weston and Long Marston</a:t>
            </a:r>
          </a:p>
          <a:p>
            <a:r>
              <a:rPr lang="en-GB" dirty="0" smtClean="0"/>
              <a:t>Protect key green areas around the built up village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3" descr="w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4443" y="0"/>
            <a:ext cx="859557" cy="107358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123728" y="3645024"/>
            <a:ext cx="4427984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dirty="0" smtClean="0"/>
          </a:p>
        </p:txBody>
      </p:sp>
      <p:pic>
        <p:nvPicPr>
          <p:cNvPr id="4" name="Picture 3" descr="w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4443" y="0"/>
            <a:ext cx="859557" cy="107358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w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4443" y="0"/>
            <a:ext cx="859557" cy="107358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923928" y="1916832"/>
            <a:ext cx="1296144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Parish Council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1115616" y="2924944"/>
            <a:ext cx="2664296" cy="936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Neighbourhood Plan Team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5652120" y="2996952"/>
            <a:ext cx="266429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Save Welford Action Group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1043608" y="4005064"/>
            <a:ext cx="2736304" cy="21602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Arial" pitchFamily="34" charset="0"/>
              <a:buChar char="•"/>
            </a:pPr>
            <a:r>
              <a:rPr lang="en-GB" sz="1400" dirty="0" smtClean="0"/>
              <a:t> Strategic Role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Legally Enforceable Result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Late 2014 Implementation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/>
              <a:t> </a:t>
            </a:r>
            <a:r>
              <a:rPr lang="en-GB" sz="1400" dirty="0" smtClean="0"/>
              <a:t>Comprehensive &amp; Diligent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/>
              <a:t> </a:t>
            </a:r>
            <a:r>
              <a:rPr lang="en-GB" sz="1400" dirty="0" smtClean="0"/>
              <a:t>Must be aligned with: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 National Policy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 District Policy</a:t>
            </a:r>
            <a:endParaRPr lang="en-GB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5580112" y="4077072"/>
            <a:ext cx="2736304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GB" sz="1400" dirty="0"/>
              <a:t> </a:t>
            </a:r>
            <a:r>
              <a:rPr lang="en-GB" sz="1400" dirty="0" smtClean="0"/>
              <a:t>Tactical Operations Role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/>
              <a:t> </a:t>
            </a:r>
            <a:r>
              <a:rPr lang="en-GB" sz="1400" dirty="0" smtClean="0"/>
              <a:t>Research Applications for           	Parish Council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Co-ordinate Village Defence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Detailed &amp; Timely Response</a:t>
            </a:r>
          </a:p>
        </p:txBody>
      </p:sp>
      <p:cxnSp>
        <p:nvCxnSpPr>
          <p:cNvPr id="11" name="Shape 10"/>
          <p:cNvCxnSpPr>
            <a:stCxn id="5" idx="1"/>
            <a:endCxn id="6" idx="0"/>
          </p:cNvCxnSpPr>
          <p:nvPr/>
        </p:nvCxnSpPr>
        <p:spPr>
          <a:xfrm rot="10800000" flipV="1">
            <a:off x="2447764" y="2374032"/>
            <a:ext cx="1476164" cy="55091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hape 12"/>
          <p:cNvCxnSpPr>
            <a:stCxn id="5" idx="3"/>
            <a:endCxn id="7" idx="0"/>
          </p:cNvCxnSpPr>
          <p:nvPr/>
        </p:nvCxnSpPr>
        <p:spPr>
          <a:xfrm>
            <a:off x="5220072" y="2374032"/>
            <a:ext cx="1764196" cy="62292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Save Welford Action Group</a:t>
            </a:r>
            <a:br>
              <a:rPr lang="en-GB" dirty="0" smtClean="0"/>
            </a:b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Focus only on major planning applications for 10 homes or more </a:t>
            </a:r>
          </a:p>
          <a:p>
            <a:pPr hangingPunct="0"/>
            <a:r>
              <a:rPr lang="en-GB" dirty="0" smtClean="0"/>
              <a:t> Prepare draft responses for the Parish Council based   on sound planning arguments</a:t>
            </a:r>
          </a:p>
          <a:p>
            <a:pPr hangingPunct="0"/>
            <a:r>
              <a:rPr lang="en-GB" dirty="0" smtClean="0"/>
              <a:t> Keep villagers informed by email</a:t>
            </a:r>
            <a:r>
              <a:rPr lang="en-GB" smtClean="0"/>
              <a:t>, flyers, </a:t>
            </a:r>
            <a:r>
              <a:rPr lang="en-GB" dirty="0" smtClean="0"/>
              <a:t>notice boards and </a:t>
            </a:r>
            <a:r>
              <a:rPr lang="en-GB" i="1" dirty="0" smtClean="0"/>
              <a:t>Parish News</a:t>
            </a:r>
            <a:endParaRPr lang="en-GB" dirty="0" smtClean="0"/>
          </a:p>
          <a:p>
            <a:pPr hangingPunct="0"/>
            <a:r>
              <a:rPr lang="en-GB" dirty="0" smtClean="0"/>
              <a:t> Provide ‘bullet points’ for villagers to respond to SDC</a:t>
            </a:r>
          </a:p>
          <a:p>
            <a:pPr hangingPunct="0"/>
            <a:r>
              <a:rPr lang="en-GB" dirty="0" smtClean="0"/>
              <a:t> Organise residents’ participation at SDC planning  committee meetings</a:t>
            </a:r>
            <a:endParaRPr lang="en-GB" dirty="0"/>
          </a:p>
        </p:txBody>
      </p:sp>
      <p:pic>
        <p:nvPicPr>
          <p:cNvPr id="4" name="Picture 3" descr="w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4443" y="0"/>
            <a:ext cx="859557" cy="1073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Save Welford Action Group</a:t>
            </a:r>
            <a:r>
              <a:rPr lang="en-GB" sz="5400" dirty="0" smtClean="0"/>
              <a:t> </a:t>
            </a:r>
            <a:br>
              <a:rPr lang="en-GB" sz="5400" dirty="0" smtClean="0"/>
            </a:br>
            <a:r>
              <a:rPr lang="en-GB" sz="3100" dirty="0" smtClean="0"/>
              <a:t>Proposed Developments as at 1</a:t>
            </a:r>
            <a:r>
              <a:rPr lang="en-GB" sz="3100" baseline="30000" dirty="0" smtClean="0"/>
              <a:t>st</a:t>
            </a:r>
            <a:r>
              <a:rPr lang="en-GB" sz="3100" dirty="0" smtClean="0"/>
              <a:t> Dec 2013</a:t>
            </a:r>
            <a:endParaRPr lang="en-GB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599" cy="299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>
                          <a:latin typeface="Times New Roman"/>
                          <a:ea typeface="Times New Roman"/>
                          <a:cs typeface="Times New Roman"/>
                        </a:rPr>
                        <a:t>Site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Applicant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</a:rPr>
                        <a:t>Submitted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Number 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houses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Parish Council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SDC planning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committee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Case</a:t>
                      </a: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Officer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Ashgrove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Cala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5 Aug 13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Object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4 Dec 13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GRANT</a:t>
                      </a: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Fairlea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Banner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20 Aug 13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Support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4 Dec 13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GRANT</a:t>
                      </a: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Milcote Road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Gladman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12 Sep 13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Object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S Barton Rd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McKay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23 Sep 13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8+4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Support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The Willows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Spitfire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27 Sep 13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Object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Millers Close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TBA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20 - 30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180-190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 descr="w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4443" y="0"/>
            <a:ext cx="859557" cy="1073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5589240"/>
            <a:ext cx="6864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Current Welford housing objective up to 2028:   51-75 dwellings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Parish Feedback</a:t>
            </a:r>
            <a:br>
              <a:rPr lang="en-GB" dirty="0" smtClean="0"/>
            </a:br>
            <a:r>
              <a:rPr lang="en-GB" sz="3100" dirty="0" smtClean="0"/>
              <a:t>We need your views on.....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Draft Vision</a:t>
            </a:r>
          </a:p>
          <a:p>
            <a:r>
              <a:rPr lang="en-GB" dirty="0" smtClean="0"/>
              <a:t>Draft Objectives</a:t>
            </a:r>
          </a:p>
          <a:p>
            <a:r>
              <a:rPr lang="en-GB" dirty="0" smtClean="0"/>
              <a:t>New Policy Areas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Please complete the feedback form provided when you </a:t>
            </a:r>
            <a:r>
              <a:rPr lang="en-GB" dirty="0" smtClean="0"/>
              <a:t>arrive </a:t>
            </a:r>
            <a:r>
              <a:rPr lang="en-GB" dirty="0" smtClean="0"/>
              <a:t>and give it to a member of the team. </a:t>
            </a:r>
          </a:p>
          <a:p>
            <a:r>
              <a:rPr lang="en-GB" dirty="0" smtClean="0"/>
              <a:t>Please give us your email address so all of the parish council groups dealing with planning can keep you informed.</a:t>
            </a:r>
          </a:p>
          <a:p>
            <a:r>
              <a:rPr lang="en-GB" dirty="0" smtClean="0"/>
              <a:t>Please take away your copy of the draft Plan if you wish to review it further and provide additional feedback.</a:t>
            </a:r>
          </a:p>
        </p:txBody>
      </p:sp>
      <p:pic>
        <p:nvPicPr>
          <p:cNvPr id="4" name="Picture 3" descr="w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4443" y="0"/>
            <a:ext cx="859557" cy="1073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Structure</a:t>
            </a:r>
          </a:p>
          <a:p>
            <a:r>
              <a:rPr lang="en-GB" dirty="0" smtClean="0"/>
              <a:t>Neighbourhood Plan</a:t>
            </a:r>
          </a:p>
          <a:p>
            <a:pPr lvl="1"/>
            <a:r>
              <a:rPr lang="en-GB" dirty="0" smtClean="0"/>
              <a:t>Progress to Date</a:t>
            </a:r>
          </a:p>
          <a:p>
            <a:pPr lvl="1"/>
            <a:r>
              <a:rPr lang="en-GB" dirty="0" smtClean="0"/>
              <a:t>The Vision for 2028</a:t>
            </a:r>
          </a:p>
          <a:p>
            <a:pPr lvl="1"/>
            <a:r>
              <a:rPr lang="en-GB" dirty="0" smtClean="0"/>
              <a:t>Key Objectives</a:t>
            </a:r>
          </a:p>
          <a:p>
            <a:pPr lvl="1"/>
            <a:r>
              <a:rPr lang="en-GB" dirty="0" smtClean="0"/>
              <a:t>New Policy Areas</a:t>
            </a:r>
          </a:p>
          <a:p>
            <a:r>
              <a:rPr lang="en-GB" dirty="0" smtClean="0"/>
              <a:t>Save Welford Action Group</a:t>
            </a:r>
          </a:p>
          <a:p>
            <a:r>
              <a:rPr lang="en-GB" dirty="0" smtClean="0"/>
              <a:t>Parish Feedback</a:t>
            </a:r>
            <a:endParaRPr lang="en-GB" dirty="0"/>
          </a:p>
        </p:txBody>
      </p:sp>
      <p:pic>
        <p:nvPicPr>
          <p:cNvPr id="4" name="Picture 3" descr="w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4443" y="0"/>
            <a:ext cx="859557" cy="1073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w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4443" y="0"/>
            <a:ext cx="859557" cy="107358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923928" y="1916832"/>
            <a:ext cx="129614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Parish Council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1115616" y="2924944"/>
            <a:ext cx="266429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Neighbourhood Plan Team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5652120" y="2996952"/>
            <a:ext cx="266429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Save Welford Action Group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1043608" y="4005064"/>
            <a:ext cx="2736304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Arial" pitchFamily="34" charset="0"/>
              <a:buChar char="•"/>
            </a:pPr>
            <a:r>
              <a:rPr lang="en-GB" sz="1400" dirty="0" smtClean="0"/>
              <a:t> Strategic Role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Legally Enforceable Result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Late 2014 Implementation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/>
              <a:t> </a:t>
            </a:r>
            <a:r>
              <a:rPr lang="en-GB" sz="1400" dirty="0" smtClean="0"/>
              <a:t>Comprehensive &amp; Diligent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/>
              <a:t> </a:t>
            </a:r>
            <a:r>
              <a:rPr lang="en-GB" sz="1400" dirty="0" smtClean="0"/>
              <a:t>Must be aligned with: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 National Policy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 District Policy</a:t>
            </a:r>
            <a:endParaRPr lang="en-GB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5580112" y="4077072"/>
            <a:ext cx="2736304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GB" sz="1400" dirty="0"/>
              <a:t> </a:t>
            </a:r>
            <a:r>
              <a:rPr lang="en-GB" sz="1400" dirty="0" smtClean="0"/>
              <a:t>Tactical Operations Role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/>
              <a:t> </a:t>
            </a:r>
            <a:r>
              <a:rPr lang="en-GB" sz="1400" dirty="0" smtClean="0"/>
              <a:t>Research Applications for           	Parish Council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Co-ordinate Village Defence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Detailed &amp; Timely Response</a:t>
            </a:r>
          </a:p>
        </p:txBody>
      </p:sp>
      <p:cxnSp>
        <p:nvCxnSpPr>
          <p:cNvPr id="11" name="Shape 10"/>
          <p:cNvCxnSpPr>
            <a:stCxn id="5" idx="1"/>
            <a:endCxn id="6" idx="0"/>
          </p:cNvCxnSpPr>
          <p:nvPr/>
        </p:nvCxnSpPr>
        <p:spPr>
          <a:xfrm rot="10800000" flipV="1">
            <a:off x="2447764" y="2374032"/>
            <a:ext cx="1476164" cy="55091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hape 12"/>
          <p:cNvCxnSpPr>
            <a:stCxn id="5" idx="3"/>
            <a:endCxn id="7" idx="0"/>
          </p:cNvCxnSpPr>
          <p:nvPr/>
        </p:nvCxnSpPr>
        <p:spPr>
          <a:xfrm>
            <a:off x="5220072" y="2374032"/>
            <a:ext cx="1764196" cy="62292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Neighbourhood Plan</a:t>
            </a:r>
            <a:br>
              <a:rPr lang="en-GB" dirty="0" smtClean="0"/>
            </a:br>
            <a:r>
              <a:rPr lang="en-GB" sz="3100" dirty="0" smtClean="0"/>
              <a:t>Progress to Date</a:t>
            </a:r>
            <a:endParaRPr lang="en-GB" sz="3100" dirty="0"/>
          </a:p>
        </p:txBody>
      </p:sp>
      <p:pic>
        <p:nvPicPr>
          <p:cNvPr id="4" name="Picture 3" descr="w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4443" y="0"/>
            <a:ext cx="859557" cy="1073583"/>
          </a:xfrm>
          <a:prstGeom prst="rect">
            <a:avLst/>
          </a:prstGeom>
        </p:spPr>
      </p:pic>
      <p:pic>
        <p:nvPicPr>
          <p:cNvPr id="7" name="Content Placeholder 6" descr="roadma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620688"/>
            <a:ext cx="8806590" cy="6031785"/>
          </a:xfrm>
        </p:spPr>
      </p:pic>
      <p:sp>
        <p:nvSpPr>
          <p:cNvPr id="8" name="Pentagon 7"/>
          <p:cNvSpPr/>
          <p:nvPr/>
        </p:nvSpPr>
        <p:spPr>
          <a:xfrm>
            <a:off x="251520" y="1844824"/>
            <a:ext cx="1872208" cy="576064"/>
          </a:xfrm>
          <a:prstGeom prst="homePlate">
            <a:avLst/>
          </a:prstGeom>
          <a:solidFill>
            <a:schemeClr val="accent5">
              <a:lumMod val="75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DONE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611560" y="2636912"/>
            <a:ext cx="1800200" cy="576064"/>
          </a:xfrm>
          <a:prstGeom prst="homePlate">
            <a:avLst/>
          </a:prstGeom>
          <a:solidFill>
            <a:schemeClr val="accent5">
              <a:lumMod val="75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DONE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971600" y="3573016"/>
            <a:ext cx="2160240" cy="576064"/>
          </a:xfrm>
          <a:prstGeom prst="homePlate">
            <a:avLst/>
          </a:prstGeom>
          <a:solidFill>
            <a:schemeClr val="accent5">
              <a:lumMod val="75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DONE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1619672" y="4437112"/>
            <a:ext cx="3312368" cy="576064"/>
          </a:xfrm>
          <a:prstGeom prst="homePlate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</a:rPr>
              <a:t>ONGOING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2915816" y="2564904"/>
            <a:ext cx="1728192" cy="576064"/>
          </a:xfrm>
          <a:prstGeom prst="homePlate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</a:rPr>
              <a:t>ONGOING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3491880" y="3717032"/>
            <a:ext cx="1440160" cy="576064"/>
          </a:xfrm>
          <a:prstGeom prst="homePlate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</a:rPr>
              <a:t>ONGOING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4499992" y="1700808"/>
            <a:ext cx="864096" cy="576064"/>
          </a:xfrm>
          <a:prstGeom prst="homePlate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800" dirty="0" smtClean="0">
                <a:solidFill>
                  <a:srgbClr val="FF0000"/>
                </a:solidFill>
              </a:rPr>
              <a:t>ONGOING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Neighbourhood Plan</a:t>
            </a:r>
            <a:br>
              <a:rPr lang="en-GB" dirty="0" smtClean="0"/>
            </a:br>
            <a:r>
              <a:rPr lang="en-GB" sz="3100" dirty="0" smtClean="0"/>
              <a:t>Progress to Date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Neighbourhood Plan Area defined and approved</a:t>
            </a:r>
          </a:p>
          <a:p>
            <a:r>
              <a:rPr lang="en-GB" dirty="0" smtClean="0"/>
              <a:t>Websites established for parishioners and NP team</a:t>
            </a:r>
          </a:p>
          <a:p>
            <a:r>
              <a:rPr lang="en-GB" dirty="0" smtClean="0"/>
              <a:t>Initial survey completed and results collated</a:t>
            </a:r>
          </a:p>
          <a:p>
            <a:r>
              <a:rPr lang="en-GB" dirty="0" smtClean="0"/>
              <a:t>Funding &amp; resources secured to minimise costs and add specialist knowledge </a:t>
            </a:r>
          </a:p>
          <a:p>
            <a:r>
              <a:rPr lang="en-GB" dirty="0" smtClean="0"/>
              <a:t>Good relationship established with SDC to aid alignment with the Core Strategy</a:t>
            </a:r>
          </a:p>
          <a:p>
            <a:r>
              <a:rPr lang="en-GB" dirty="0" smtClean="0"/>
              <a:t>Library/evidence base of relevant documents established</a:t>
            </a:r>
          </a:p>
          <a:p>
            <a:r>
              <a:rPr lang="en-GB" dirty="0" smtClean="0"/>
              <a:t>Draft NP Plan document produced for first parish review</a:t>
            </a:r>
          </a:p>
          <a:p>
            <a:r>
              <a:rPr lang="en-GB" dirty="0" smtClean="0"/>
              <a:t>First draft policies being drawn up</a:t>
            </a:r>
          </a:p>
          <a:p>
            <a:r>
              <a:rPr lang="en-GB" dirty="0" smtClean="0"/>
              <a:t>New policy areas identified for parish feedback</a:t>
            </a:r>
          </a:p>
        </p:txBody>
      </p:sp>
      <p:pic>
        <p:nvPicPr>
          <p:cNvPr id="4" name="Picture 3" descr="w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4443" y="0"/>
            <a:ext cx="859557" cy="1073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Neighbourhood Plan</a:t>
            </a:r>
            <a:br>
              <a:rPr lang="en-GB" dirty="0" smtClean="0"/>
            </a:br>
            <a:r>
              <a:rPr lang="en-GB" sz="3100" dirty="0" smtClean="0"/>
              <a:t>The Vision of 2028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To have a thriving community village which supports a wide range of village activities including small businesses through good quality community infrastructure such as village meeting places, indoor and outdoor sports facilities and high speed communications.</a:t>
            </a:r>
            <a:endParaRPr lang="en-GB" dirty="0" smtClean="0"/>
          </a:p>
          <a:p>
            <a:r>
              <a:rPr lang="en-US" dirty="0" smtClean="0"/>
              <a:t>Housing developments will have been sympathetically integrated into the village environment such that the character of the village and the street scene will have been maintained. </a:t>
            </a:r>
          </a:p>
          <a:p>
            <a:r>
              <a:rPr lang="en-US" dirty="0" smtClean="0"/>
              <a:t>New housing will support home working through high speed communications, to </a:t>
            </a:r>
            <a:r>
              <a:rPr lang="en-US" dirty="0" err="1" smtClean="0"/>
              <a:t>minimise</a:t>
            </a:r>
            <a:r>
              <a:rPr lang="en-US" dirty="0" smtClean="0"/>
              <a:t> commuting &amp; improve environmental sustainability.</a:t>
            </a:r>
            <a:endParaRPr lang="en-GB" dirty="0" smtClean="0"/>
          </a:p>
          <a:p>
            <a:r>
              <a:rPr lang="en-US" dirty="0" smtClean="0"/>
              <a:t>Local infrastructure will have been upgraded to support village growth and the flooding issues will have been resolved.</a:t>
            </a:r>
            <a:endParaRPr lang="en-GB" dirty="0" smtClean="0"/>
          </a:p>
          <a:p>
            <a:r>
              <a:rPr lang="en-US" dirty="0" smtClean="0"/>
              <a:t>Traffic issues will have been resolved ensuring the village roads are safe for all residents and public transport connections will have been improved.</a:t>
            </a:r>
            <a:endParaRPr lang="en-GB" dirty="0" smtClean="0"/>
          </a:p>
          <a:p>
            <a:r>
              <a:rPr lang="en-US" dirty="0" smtClean="0"/>
              <a:t>Green buffers will have maintained the identity of Welford as distinct from the adjacent villages of Weston on Avon and Long Marston.</a:t>
            </a:r>
            <a:endParaRPr lang="en-GB" dirty="0" smtClean="0"/>
          </a:p>
        </p:txBody>
      </p:sp>
      <p:pic>
        <p:nvPicPr>
          <p:cNvPr id="4" name="Picture 3" descr="w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4443" y="0"/>
            <a:ext cx="859557" cy="1073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Neighbourhood Plan</a:t>
            </a:r>
            <a:br>
              <a:rPr lang="en-GB" dirty="0" smtClean="0"/>
            </a:br>
            <a:r>
              <a:rPr lang="en-GB" sz="3100" dirty="0" smtClean="0"/>
              <a:t>Key Objectives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Accommodate between 51 and 75 new homes within the Parish between 2013 and 2028</a:t>
            </a:r>
            <a:endParaRPr lang="en-GB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en-GB" dirty="0" smtClean="0"/>
          </a:p>
          <a:p>
            <a:pPr lvl="0"/>
            <a:r>
              <a:rPr lang="en-US" dirty="0" smtClean="0"/>
              <a:t>All new development should be phased across the Plan period.</a:t>
            </a:r>
            <a:endParaRPr lang="en-GB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en-GB" dirty="0" smtClean="0"/>
          </a:p>
          <a:p>
            <a:pPr lvl="0"/>
            <a:r>
              <a:rPr lang="en-US" dirty="0" smtClean="0"/>
              <a:t>De</a:t>
            </a:r>
            <a:r>
              <a:rPr lang="en-GB" dirty="0" err="1" smtClean="0"/>
              <a:t>velopments</a:t>
            </a:r>
            <a:r>
              <a:rPr lang="en-GB" dirty="0" smtClean="0"/>
              <a:t> </a:t>
            </a:r>
            <a:r>
              <a:rPr lang="en-GB" smtClean="0"/>
              <a:t>which </a:t>
            </a:r>
            <a:r>
              <a:rPr lang="en-GB" smtClean="0"/>
              <a:t>require </a:t>
            </a:r>
            <a:r>
              <a:rPr lang="en-GB" dirty="0" smtClean="0"/>
              <a:t>primary school age children to be educated outside the village would not be supported.</a:t>
            </a:r>
          </a:p>
          <a:p>
            <a:pPr>
              <a:buNone/>
            </a:pPr>
            <a:r>
              <a:rPr lang="en-GB" dirty="0" smtClean="0"/>
              <a:t> </a:t>
            </a:r>
          </a:p>
          <a:p>
            <a:pPr lvl="0"/>
            <a:r>
              <a:rPr lang="en-GB" dirty="0" smtClean="0"/>
              <a:t>New development should be within the </a:t>
            </a:r>
            <a:r>
              <a:rPr lang="en-GB" dirty="0" err="1" smtClean="0"/>
              <a:t>curtilage</a:t>
            </a:r>
            <a:r>
              <a:rPr lang="en-GB" dirty="0" smtClean="0"/>
              <a:t> of the village</a:t>
            </a:r>
          </a:p>
          <a:p>
            <a:pPr>
              <a:buNone/>
            </a:pPr>
            <a:r>
              <a:rPr lang="en-GB" dirty="0" smtClean="0"/>
              <a:t> </a:t>
            </a:r>
          </a:p>
          <a:p>
            <a:pPr lvl="0"/>
            <a:r>
              <a:rPr lang="en-GB" dirty="0" smtClean="0"/>
              <a:t>New developments should be a broad mixture of affordable and market houses in line with village needs for affordable homes</a:t>
            </a:r>
          </a:p>
          <a:p>
            <a:pPr>
              <a:buNone/>
            </a:pPr>
            <a:r>
              <a:rPr lang="en-GB" dirty="0" smtClean="0"/>
              <a:t> </a:t>
            </a:r>
          </a:p>
          <a:p>
            <a:pPr lvl="0"/>
            <a:r>
              <a:rPr lang="en-GB" dirty="0" smtClean="0"/>
              <a:t>Developments should be “small scale sites of up to [10-15] houses” and be 'pepper potted' throughout the village</a:t>
            </a:r>
          </a:p>
        </p:txBody>
      </p:sp>
      <p:pic>
        <p:nvPicPr>
          <p:cNvPr id="4" name="Picture 3" descr="w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4443" y="0"/>
            <a:ext cx="859557" cy="1073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Neighbourhood Plan</a:t>
            </a:r>
            <a:br>
              <a:rPr lang="en-GB" dirty="0" smtClean="0"/>
            </a:br>
            <a:r>
              <a:rPr lang="en-GB" sz="3100" dirty="0" smtClean="0"/>
              <a:t>Key Objectives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Back and/or side garden developments will be assessed on their impact on the distinctive character of the village and alignment with the Village Design Statement.</a:t>
            </a:r>
          </a:p>
          <a:p>
            <a:pPr>
              <a:buNone/>
            </a:pPr>
            <a:r>
              <a:rPr lang="en-GB" dirty="0" smtClean="0"/>
              <a:t> </a:t>
            </a:r>
          </a:p>
          <a:p>
            <a:pPr lvl="0"/>
            <a:r>
              <a:rPr lang="en-GB" dirty="0" smtClean="0"/>
              <a:t>Developments which place undue strain on village infrastructure are not considered to be sustainable. </a:t>
            </a:r>
          </a:p>
          <a:p>
            <a:pPr>
              <a:buNone/>
            </a:pPr>
            <a:r>
              <a:rPr lang="en-GB" dirty="0" smtClean="0"/>
              <a:t> </a:t>
            </a:r>
          </a:p>
          <a:p>
            <a:pPr lvl="0"/>
            <a:r>
              <a:rPr lang="en-GB" dirty="0" smtClean="0"/>
              <a:t>The cumulative effects of new housing and commercial developments, within and outside, the village on traffic type and quantity will be a material consideration when considering future planning applications.</a:t>
            </a:r>
          </a:p>
          <a:p>
            <a:pPr>
              <a:buNone/>
            </a:pPr>
            <a:r>
              <a:rPr lang="en-GB" dirty="0" smtClean="0"/>
              <a:t> </a:t>
            </a:r>
          </a:p>
          <a:p>
            <a:pPr lvl="0"/>
            <a:r>
              <a:rPr lang="en-GB" dirty="0" smtClean="0"/>
              <a:t>Traffic Speed within the Parish is an issue for many residents</a:t>
            </a:r>
          </a:p>
          <a:p>
            <a:pPr>
              <a:buNone/>
            </a:pPr>
            <a:r>
              <a:rPr lang="en-GB" dirty="0" smtClean="0"/>
              <a:t> </a:t>
            </a:r>
          </a:p>
          <a:p>
            <a:pPr lvl="0"/>
            <a:r>
              <a:rPr lang="en-GB" dirty="0" smtClean="0"/>
              <a:t>Proposals that meet the Governments aspiration to improve rural Broadband reach and speeds will be essential to meet the Vision for a thriving community in 2028.</a:t>
            </a:r>
          </a:p>
          <a:p>
            <a:pPr>
              <a:buNone/>
            </a:pPr>
            <a:r>
              <a:rPr lang="en-GB" dirty="0" smtClean="0"/>
              <a:t> </a:t>
            </a:r>
          </a:p>
        </p:txBody>
      </p:sp>
      <p:pic>
        <p:nvPicPr>
          <p:cNvPr id="4" name="Picture 3" descr="w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4443" y="0"/>
            <a:ext cx="859557" cy="1073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Neighbourhood Plan</a:t>
            </a:r>
            <a:br>
              <a:rPr lang="en-GB" dirty="0" smtClean="0"/>
            </a:br>
            <a:r>
              <a:rPr lang="en-GB" sz="3100" dirty="0" smtClean="0"/>
              <a:t>Key Objectives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Proposals and Neighbourhood Development Orders which facilitate the development of new Parish facilities  would be positively supported and encouraged</a:t>
            </a:r>
          </a:p>
          <a:p>
            <a:endParaRPr lang="en-GB" dirty="0" smtClean="0"/>
          </a:p>
          <a:p>
            <a:r>
              <a:rPr lang="en-GB" dirty="0" smtClean="0"/>
              <a:t>The Conservation Area, publically accessible green spaces, local wild life areas and sites of special scientific interest will be protected.</a:t>
            </a:r>
          </a:p>
          <a:p>
            <a:pPr>
              <a:buNone/>
            </a:pPr>
            <a:r>
              <a:rPr lang="en-GB" dirty="0" smtClean="0"/>
              <a:t> </a:t>
            </a:r>
          </a:p>
          <a:p>
            <a:pPr lvl="0"/>
            <a:r>
              <a:rPr lang="en-GB" dirty="0" smtClean="0"/>
              <a:t>Further development in flood zones will be resisted. </a:t>
            </a:r>
          </a:p>
          <a:p>
            <a:pPr>
              <a:buNone/>
            </a:pPr>
            <a:r>
              <a:rPr lang="en-GB" dirty="0" smtClean="0"/>
              <a:t> </a:t>
            </a:r>
          </a:p>
          <a:p>
            <a:pPr lvl="0"/>
            <a:r>
              <a:rPr lang="en-GB" dirty="0" smtClean="0"/>
              <a:t>Resist development proposals that link the villages of Welford on Avon and Weston on Avon</a:t>
            </a:r>
          </a:p>
          <a:p>
            <a:pPr>
              <a:buNone/>
            </a:pPr>
            <a:r>
              <a:rPr lang="en-GB" dirty="0" smtClean="0"/>
              <a:t> </a:t>
            </a:r>
          </a:p>
          <a:p>
            <a:pPr lvl="0"/>
            <a:r>
              <a:rPr lang="en-GB" dirty="0" smtClean="0"/>
              <a:t>Developments should conform wherever possible with the Village Design Statement</a:t>
            </a:r>
          </a:p>
          <a:p>
            <a:pPr>
              <a:buNone/>
            </a:pPr>
            <a:r>
              <a:rPr lang="en-US" dirty="0" smtClean="0"/>
              <a:t> </a:t>
            </a:r>
            <a:endParaRPr lang="en-GB" dirty="0" smtClean="0"/>
          </a:p>
          <a:p>
            <a:pPr lvl="0"/>
            <a:r>
              <a:rPr lang="en-US" dirty="0" smtClean="0"/>
              <a:t>Agricultural land surrounding the village will be protected. </a:t>
            </a:r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3" descr="w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4443" y="0"/>
            <a:ext cx="859557" cy="1073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462</TotalTime>
  <Words>663</Words>
  <Application>Microsoft Office PowerPoint</Application>
  <PresentationFormat>On-screen Show (4:3)</PresentationFormat>
  <Paragraphs>169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Welford on Avon</vt:lpstr>
      <vt:lpstr>Agenda</vt:lpstr>
      <vt:lpstr>Structure</vt:lpstr>
      <vt:lpstr>Neighbourhood Plan Progress to Date</vt:lpstr>
      <vt:lpstr>Neighbourhood Plan Progress to Date</vt:lpstr>
      <vt:lpstr>Neighbourhood Plan The Vision of 2028</vt:lpstr>
      <vt:lpstr>Neighbourhood Plan Key Objectives</vt:lpstr>
      <vt:lpstr>Neighbourhood Plan Key Objectives</vt:lpstr>
      <vt:lpstr>Neighbourhood Plan Key Objectives</vt:lpstr>
      <vt:lpstr>Neighbourhood Plan New Policy Area 1 – Dark Skies</vt:lpstr>
      <vt:lpstr>Neighbourhood Plan New Policy Area 2 – Green Buffers</vt:lpstr>
      <vt:lpstr>Slide 12</vt:lpstr>
      <vt:lpstr>Structure</vt:lpstr>
      <vt:lpstr>Save Welford Action Group </vt:lpstr>
      <vt:lpstr>Save Welford Action Group  Proposed Developments as at 1st Dec 2013</vt:lpstr>
      <vt:lpstr>Parish Feedback We need your views on.....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Welford on Avon</dc:title>
  <dc:creator>peterwww</dc:creator>
  <cp:lastModifiedBy>peterwww</cp:lastModifiedBy>
  <cp:revision>50</cp:revision>
  <dcterms:created xsi:type="dcterms:W3CDTF">2013-11-11T22:09:28Z</dcterms:created>
  <dcterms:modified xsi:type="dcterms:W3CDTF">2013-11-29T15:16:22Z</dcterms:modified>
</cp:coreProperties>
</file>